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7" r:id="rId1"/>
    <p:sldMasterId id="2147483775" r:id="rId2"/>
    <p:sldMasterId id="2147483813" r:id="rId3"/>
    <p:sldMasterId id="2147483832" r:id="rId4"/>
  </p:sldMasterIdLst>
  <p:notesMasterIdLst>
    <p:notesMasterId r:id="rId46"/>
  </p:notesMasterIdLst>
  <p:sldIdLst>
    <p:sldId id="256" r:id="rId5"/>
    <p:sldId id="294" r:id="rId6"/>
    <p:sldId id="303" r:id="rId7"/>
    <p:sldId id="304" r:id="rId8"/>
    <p:sldId id="305" r:id="rId9"/>
    <p:sldId id="306" r:id="rId10"/>
    <p:sldId id="307" r:id="rId11"/>
    <p:sldId id="311" r:id="rId12"/>
    <p:sldId id="312" r:id="rId13"/>
    <p:sldId id="308" r:id="rId14"/>
    <p:sldId id="309" r:id="rId15"/>
    <p:sldId id="310" r:id="rId16"/>
    <p:sldId id="313" r:id="rId17"/>
    <p:sldId id="300" r:id="rId18"/>
    <p:sldId id="301" r:id="rId19"/>
    <p:sldId id="302" r:id="rId20"/>
    <p:sldId id="314" r:id="rId21"/>
    <p:sldId id="282" r:id="rId22"/>
    <p:sldId id="283" r:id="rId23"/>
    <p:sldId id="284" r:id="rId24"/>
    <p:sldId id="285" r:id="rId25"/>
    <p:sldId id="315" r:id="rId26"/>
    <p:sldId id="316" r:id="rId27"/>
    <p:sldId id="317" r:id="rId28"/>
    <p:sldId id="318" r:id="rId29"/>
    <p:sldId id="319" r:id="rId30"/>
    <p:sldId id="320" r:id="rId31"/>
    <p:sldId id="324" r:id="rId32"/>
    <p:sldId id="323" r:id="rId33"/>
    <p:sldId id="321" r:id="rId34"/>
    <p:sldId id="322" r:id="rId35"/>
    <p:sldId id="326" r:id="rId36"/>
    <p:sldId id="32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2192000" cy="6858000"/>
  <p:notesSz cx="6858000" cy="9144000"/>
  <p:embeddedFontLst>
    <p:embeddedFont>
      <p:font typeface="Bookman Old Style" panose="02050604050505020204" pitchFamily="18" charset="0"/>
      <p:regular r:id="rId47"/>
      <p:bold r:id="rId48"/>
      <p:italic r:id="rId49"/>
      <p:bold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Cambria Math" panose="02040503050406030204" pitchFamily="18" charset="0"/>
      <p:regular r:id="rId57"/>
    </p:embeddedFont>
    <p:embeddedFont>
      <p:font typeface="Century Gothic" panose="020B0502020202020204" pitchFamily="34" charset="0"/>
      <p:regular r:id="rId58"/>
      <p:bold r:id="rId59"/>
      <p:italic r:id="rId60"/>
      <p:boldItalic r:id="rId61"/>
    </p:embeddedFont>
    <p:embeddedFont>
      <p:font typeface="Garamond" panose="02020404030301010803" pitchFamily="18" charset="0"/>
      <p:regular r:id="rId62"/>
      <p:bold r:id="rId63"/>
      <p:italic r:id="rId64"/>
      <p:boldItalic r:id="rId65"/>
    </p:embeddedFont>
    <p:embeddedFont>
      <p:font typeface="Rockwell" panose="02060603020205020403" pitchFamily="18" charset="0"/>
      <p:regular r:id="rId66"/>
      <p:bold r:id="rId67"/>
      <p:italic r:id="rId68"/>
      <p:boldItalic r:id="rId69"/>
    </p:embeddedFont>
    <p:embeddedFont>
      <p:font typeface="Wingdings 3" panose="05040102010807070707" pitchFamily="18" charset="2"/>
      <p:regular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DEF2D1-990A-40B2-909C-73BC07929495}">
  <a:tblStyle styleId="{B0DEF2D1-990A-40B2-909C-73BC07929495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2E7E6"/>
          </a:solidFill>
        </a:fill>
      </a:tcStyle>
    </a:wholeTbl>
    <a:band1H>
      <a:tcTxStyle/>
      <a:tcStyle>
        <a:tcBdr/>
        <a:fill>
          <a:solidFill>
            <a:srgbClr val="E3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3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1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23" name="Google Shape;6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700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23" name="Google Shape;6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2369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23" name="Google Shape;6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080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Matt</a:t>
            </a:r>
            <a:endParaRPr dirty="0"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8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3378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1542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Matt</a:t>
            </a:r>
            <a:endParaRPr dirty="0"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4270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85330a2c7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85330a2c79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85330a2c79_1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85330a2c7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85330a2c7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g85330a2c7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23" name="Google Shape;6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85330a2c79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85330a2c79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g85330a2c79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85330a2c7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85330a2c79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g85330a2c79_1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6863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6528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6028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20226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3940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1146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60114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565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23" name="Google Shape;6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09732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8058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22691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03502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30" name="Google Shape;6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9377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3" name="Google Shape;82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Jesse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9" name="Google Shape;82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Jesse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7a9c2cd1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5" name="Google Shape;835;g7a9c2cd1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Jesse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7a9c2cd14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1" name="Google Shape;841;g7a9c2cd14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Jesse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52de2368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8" name="Google Shape;848;g852de2368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Jesse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7a9c2cd14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7a9c2cd14a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g7a9c2cd14a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23" name="Google Shape;6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40394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7a9c2cd14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2" name="Google Shape;862;g7a9c2cd14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Jesse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7a9c2cd14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9" name="Google Shape;869;g7a9c2cd14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Jesse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23" name="Google Shape;6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9591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23" name="Google Shape;6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1209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23" name="Google Shape;6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8195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23" name="Google Shape;6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497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</a:t>
            </a:r>
            <a:endParaRPr/>
          </a:p>
        </p:txBody>
      </p:sp>
      <p:sp>
        <p:nvSpPr>
          <p:cNvPr id="623" name="Google Shape;62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29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5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27" cy="455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>
            <a:lvl1pPr marL="457200" lvl="0" indent="-374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  <a:defRPr/>
            </a:lvl1pPr>
            <a:lvl2pPr marL="914400" lvl="1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20000"/>
              </a:lnSpc>
              <a:spcBef>
                <a:spcPts val="1765"/>
              </a:spcBef>
              <a:spcAft>
                <a:spcPts val="1765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5" name="Google Shape;435;p5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36" cy="52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2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62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45" name="Google Shape;545;p62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546" name="Google Shape;546;p6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6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6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3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63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52" name="Google Shape;552;p63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553" name="Google Shape;553;p6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6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6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4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64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559" name="Google Shape;559;p6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6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6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5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65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565" name="Google Shape;565;p65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566" name="Google Shape;566;p6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6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6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9" name="Google Shape;569;p65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570" name="Google Shape;570;p65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6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66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574" name="Google Shape;574;p6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6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6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67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580" name="Google Shape;580;p67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581" name="Google Shape;581;p67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582" name="Google Shape;582;p67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583" name="Google Shape;583;p67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584" name="Google Shape;584;p67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585" name="Google Shape;585;p6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6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6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8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68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591" name="Google Shape;591;p68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92" name="Google Shape;592;p68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593" name="Google Shape;593;p68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594" name="Google Shape;594;p68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95" name="Google Shape;595;p68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596" name="Google Shape;596;p68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597" name="Google Shape;597;p68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98" name="Google Shape;598;p68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599" name="Google Shape;599;p6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6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6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69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605" name="Google Shape;605;p6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6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6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0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70"/>
          <p:cNvSpPr txBox="1">
            <a:spLocks noGrp="1"/>
          </p:cNvSpPr>
          <p:nvPr>
            <p:ph type="body" idx="1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611" name="Google Shape;611;p7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7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7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0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4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8" name="Google Shape;438;p54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439" name="Google Shape;439;p54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4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4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4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4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4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45" name="Google Shape;445;p54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46" name="Google Shape;446;p54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4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48" name="Google Shape;448;p54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49" name="Google Shape;449;p54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4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4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52" name="Google Shape;452;p54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4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54" name="Google Shape;454;p54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4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4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57" name="Google Shape;457;p54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4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4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60" name="Google Shape;460;p54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4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62" name="Google Shape;462;p54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4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64" name="Google Shape;464;p54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4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66" name="Google Shape;466;p54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4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4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4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70" name="Google Shape;470;p54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71" name="Google Shape;471;p54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4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73" name="Google Shape;473;p54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74" name="Google Shape;474;p54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4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76" name="Google Shape;476;p54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4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78" name="Google Shape;478;p54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4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4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81" name="Google Shape;481;p54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4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83" name="Google Shape;483;p54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4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4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86" name="Google Shape;486;p54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87" name="Google Shape;487;p54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4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4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90" name="Google Shape;490;p54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4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92" name="Google Shape;492;p54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54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54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495" name="Google Shape;495;p54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54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54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23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790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07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36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092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821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99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25701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03012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548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55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01" name="Google Shape;501;p5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5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5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0864717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405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98585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6292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0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69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5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27" cy="455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>
            <a:lvl1pPr marL="457200" lvl="0" indent="-3746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  <a:defRPr/>
            </a:lvl1pPr>
            <a:lvl2pPr marL="914400" lvl="1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20000"/>
              </a:lnSpc>
              <a:spcBef>
                <a:spcPts val="1765"/>
              </a:spcBef>
              <a:spcAft>
                <a:spcPts val="1765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5" name="Google Shape;435;p5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36" cy="52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r">
              <a:buClr>
                <a:schemeClr val="lt1"/>
              </a:buClr>
              <a:buSzPts val="1050"/>
              <a:buFont typeface="Twentieth Century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5769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30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028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6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56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7" name="Google Shape;507;p5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5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5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855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027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686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163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430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7891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17472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3745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87927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646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57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13" name="Google Shape;513;p57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14" name="Google Shape;514;p5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5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5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72033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59775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990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1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27" cy="455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>
            <a:lvl1pPr marL="457200" lvl="0" indent="-374650" algn="l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914400" lvl="1" indent="-342900" algn="l">
              <a:spcBef>
                <a:spcPts val="1765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spcBef>
                <a:spcPts val="1765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spcBef>
                <a:spcPts val="1765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spcBef>
                <a:spcPts val="1765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spcBef>
                <a:spcPts val="1765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spcBef>
                <a:spcPts val="1765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1765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spcBef>
                <a:spcPts val="1765"/>
              </a:spcBef>
              <a:spcAft>
                <a:spcPts val="176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36" cy="52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ctr" anchorCtr="0">
            <a:noAutofit/>
          </a:bodyPr>
          <a:lstStyle>
            <a:lvl1pPr marL="0" lvl="0" indent="0" algn="ctr"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6428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344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996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366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282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2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8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58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520" name="Google Shape;520;p58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21" name="Google Shape;521;p58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522" name="Google Shape;522;p58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23" name="Google Shape;523;p5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5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5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412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6596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472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67758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06027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89673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3729481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96738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93746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926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5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5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5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597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4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6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6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1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61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38" name="Google Shape;538;p61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539" name="Google Shape;539;p6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6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6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2" descr="\\DROBO-FS\QuickDrops\JB\PPTX NG\Droplets\LightingOverlay.png"/>
          <p:cNvPicPr preferRelativeResize="0"/>
          <p:nvPr/>
        </p:nvPicPr>
        <p:blipFill rotWithShape="1">
          <a:blip r:embed="rId21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52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388" name="Google Shape;388;p52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389" name="Google Shape;389;p52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52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52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52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3" name="Google Shape;393;p52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52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5" name="Google Shape;395;p52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6" name="Google Shape;396;p52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52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52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9" name="Google Shape;399;p52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00" name="Google Shape;400;p52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401" name="Google Shape;401;p52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2" name="Google Shape;402;p52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3" name="Google Shape;403;p52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4" name="Google Shape;404;p52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52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52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7" name="Google Shape;407;p52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52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9" name="Google Shape;409;p52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52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1" name="Google Shape;411;p52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2" name="Google Shape;412;p52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52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52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5" name="Google Shape;415;p52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416;p52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17" name="Google Shape;417;p52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8" name="Google Shape;418;p52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52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52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1" name="Google Shape;421;p52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52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3" name="Google Shape;423;p52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52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5" name="Google Shape;425;p52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52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7" name="Google Shape;427;p5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8" name="Google Shape;428;p52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29" name="Google Shape;429;p5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30" name="Google Shape;430;p5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31" name="Google Shape;431;p5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39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82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16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en-US" dirty="0"/>
              <a:t>Senior Design Project Summary Slide</a:t>
            </a:r>
            <a:endParaRPr dirty="0"/>
          </a:p>
        </p:txBody>
      </p:sp>
      <p:sp>
        <p:nvSpPr>
          <p:cNvPr id="619" name="Google Shape;619;p7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15"/>
              <a:buNone/>
            </a:pPr>
            <a:r>
              <a:rPr lang="en-US"/>
              <a:t>Jesse Dengel  (jad6nc@umsystem.edu)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20"/>
              </a:spcBef>
              <a:spcAft>
                <a:spcPts val="0"/>
              </a:spcAft>
              <a:buSzPts val="2415"/>
              <a:buNone/>
            </a:pPr>
            <a:r>
              <a:rPr lang="en-US"/>
              <a:t>Justin Chau (jc2w4@umsystem.edu)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20"/>
              </a:spcBef>
              <a:spcAft>
                <a:spcPts val="0"/>
              </a:spcAft>
              <a:buSzPts val="2415"/>
              <a:buNone/>
            </a:pPr>
            <a:r>
              <a:rPr lang="en-US"/>
              <a:t>Matt Mutarelli (Mnmxcd@umsystem.edu)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76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00"/>
            </a:pPr>
            <a:r>
              <a:rPr lang="en-US" sz="4400" b="1" dirty="0"/>
              <a:t>Analog Section Design Changes</a:t>
            </a:r>
            <a:endParaRPr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6" name="Google Shape;626;p7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1103312" y="1229032"/>
                <a:ext cx="8946541" cy="5019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900" indent="-342900"/>
                <a:r>
                  <a:rPr lang="en-US" sz="2400" b="1" dirty="0"/>
                  <a:t>Single wide band integrator and differentiator replaced with integration and differentiation equalizer</a:t>
                </a:r>
              </a:p>
              <a:p>
                <a:pPr marL="800100" lvl="1"/>
                <a:r>
                  <a:rPr lang="en-US" sz="2000" dirty="0"/>
                  <a:t>The frequency range from </a:t>
                </a:r>
                <a14:m>
                  <m:oMath xmlns:m="http://schemas.openxmlformats.org/officeDocument/2006/math">
                    <m:r>
                      <a:rPr lang="en-US" sz="2000" i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m:rPr>
                        <m:sty m:val="p"/>
                      </m:rPr>
                      <a:rPr lang="en-US" sz="2000" i="0" smtClean="0">
                        <a:latin typeface="Cambria Math" panose="02040503050406030204" pitchFamily="18" charset="0"/>
                      </a:rPr>
                      <m:t>Hz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m:rPr>
                        <m:sty m:val="p"/>
                      </m:rPr>
                      <a:rPr lang="en-US" sz="2000" i="0" smtClean="0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r>
                  <a:rPr lang="en-US" sz="2000" dirty="0"/>
                  <a:t> was six decades. Using one low pass filter and one high pass filter will cause extreme attenuation.</a:t>
                </a:r>
              </a:p>
              <a:p>
                <a:pPr marL="800100" lvl="1"/>
                <a:r>
                  <a:rPr lang="en-US" sz="2000" dirty="0"/>
                  <a:t>A system of six low pass and high pass filters that each operated on one decade of the frequency range to limit attenuation.</a:t>
                </a:r>
              </a:p>
              <a:p>
                <a:pPr marL="800100" lvl="1"/>
                <a:r>
                  <a:rPr lang="en-US" sz="2000" dirty="0"/>
                  <a:t>Equalizer design based on removed FFT equalizer operation.</a:t>
                </a:r>
              </a:p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Char char="►"/>
                </a:pPr>
                <a:endParaRPr lang="en-US" dirty="0"/>
              </a:p>
              <a:p>
                <a:pPr marL="742950" lvl="1" indent="-194309" algn="l" rtl="0">
                  <a:spcBef>
                    <a:spcPts val="1000"/>
                  </a:spcBef>
                  <a:spcAft>
                    <a:spcPts val="0"/>
                  </a:spcAft>
                  <a:buSzPts val="144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26" name="Google Shape;626;p7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229032"/>
                <a:ext cx="8946541" cy="5019367"/>
              </a:xfrm>
              <a:prstGeom prst="rect">
                <a:avLst/>
              </a:prstGeom>
              <a:blipFill>
                <a:blip r:embed="rId3"/>
                <a:stretch>
                  <a:fillRect l="-954" t="-9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25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xfrm>
            <a:off x="422787" y="452718"/>
            <a:ext cx="10665901" cy="776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00"/>
            </a:pPr>
            <a:r>
              <a:rPr lang="en-US" sz="4400" b="1" dirty="0"/>
              <a:t>Limitations of Circuit Simulation Design</a:t>
            </a:r>
            <a:endParaRPr sz="4400" b="1" dirty="0"/>
          </a:p>
        </p:txBody>
      </p:sp>
      <p:sp>
        <p:nvSpPr>
          <p:cNvPr id="626" name="Google Shape;626;p72"/>
          <p:cNvSpPr txBox="1">
            <a:spLocks noGrp="1"/>
          </p:cNvSpPr>
          <p:nvPr>
            <p:ph idx="1"/>
          </p:nvPr>
        </p:nvSpPr>
        <p:spPr>
          <a:xfrm>
            <a:off x="1103312" y="1229032"/>
            <a:ext cx="8946541" cy="501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/>
            <a:r>
              <a:rPr lang="en-US" sz="2400" b="1" dirty="0"/>
              <a:t>Limited communication between different analog components</a:t>
            </a:r>
          </a:p>
          <a:p>
            <a:pPr marL="800100" lvl="1"/>
            <a:r>
              <a:rPr lang="en-US" sz="2000" dirty="0"/>
              <a:t>No communication about what voltage division was selected</a:t>
            </a:r>
          </a:p>
          <a:p>
            <a:pPr marL="800100" lvl="1"/>
            <a:r>
              <a:rPr lang="en-US" sz="2000" dirty="0"/>
              <a:t>The only communication between files was through imported/exported signals</a:t>
            </a:r>
          </a:p>
          <a:p>
            <a:pPr marL="0" lvl="0" indent="0">
              <a:spcBef>
                <a:spcPts val="0"/>
              </a:spcBef>
              <a:buSzPts val="2300"/>
              <a:buNone/>
            </a:pPr>
            <a:endParaRPr lang="en-US" sz="2400" b="1" dirty="0"/>
          </a:p>
          <a:p>
            <a:pPr marL="342900" indent="-342900"/>
            <a:r>
              <a:rPr lang="en-US" sz="2400" b="1" dirty="0"/>
              <a:t>Limited communication between analog section and digital section</a:t>
            </a:r>
          </a:p>
          <a:p>
            <a:pPr marL="800100" lvl="1"/>
            <a:r>
              <a:rPr lang="en-US" sz="2000" dirty="0"/>
              <a:t>The digital section could not control the different control switches in the analog section.</a:t>
            </a:r>
          </a:p>
          <a:p>
            <a:pPr marL="800100" lvl="1"/>
            <a:r>
              <a:rPr lang="en-US" sz="2000" dirty="0"/>
              <a:t>The only communication between systems was through the CSV file.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endParaRPr lang="en-US" dirty="0"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62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xfrm>
            <a:off x="422787" y="452718"/>
            <a:ext cx="10510684" cy="776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00"/>
            </a:pPr>
            <a:r>
              <a:rPr lang="en-US" sz="4400" b="1" dirty="0"/>
              <a:t>Limitations of Circuit Simulation Design</a:t>
            </a:r>
            <a:endParaRPr sz="4400" b="1" dirty="0"/>
          </a:p>
        </p:txBody>
      </p:sp>
      <p:sp>
        <p:nvSpPr>
          <p:cNvPr id="626" name="Google Shape;626;p72"/>
          <p:cNvSpPr txBox="1">
            <a:spLocks noGrp="1"/>
          </p:cNvSpPr>
          <p:nvPr>
            <p:ph idx="1"/>
          </p:nvPr>
        </p:nvSpPr>
        <p:spPr>
          <a:xfrm>
            <a:off x="1103312" y="1229032"/>
            <a:ext cx="8946541" cy="501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/>
            <a:r>
              <a:rPr lang="en-US" sz="2400" b="1" dirty="0"/>
              <a:t>Analog sampling was based on TINA simulation</a:t>
            </a:r>
          </a:p>
          <a:p>
            <a:pPr marL="800100" lvl="1"/>
            <a:r>
              <a:rPr lang="en-US" sz="2000" dirty="0"/>
              <a:t>The digital section could not control the sampling of the signal in the analog section.</a:t>
            </a:r>
          </a:p>
          <a:p>
            <a:pPr marL="800100" lvl="1"/>
            <a:r>
              <a:rPr lang="en-US" sz="2000" dirty="0"/>
              <a:t>TINA simulations did not generate points using a constant sampling time.</a:t>
            </a:r>
          </a:p>
          <a:p>
            <a:pPr marL="800100" lvl="1"/>
            <a:r>
              <a:rPr lang="en-US" sz="2000" dirty="0"/>
              <a:t>The DAQ system assumed a constant sampling time, so the display may appeared stretched or compressed.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endParaRPr lang="en-US" dirty="0"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 dirty="0"/>
          </a:p>
        </p:txBody>
      </p:sp>
      <p:pic>
        <p:nvPicPr>
          <p:cNvPr id="4" name="Picture 3" descr="A picture containing cabinet, table, white, room&#10;&#10;Description automatically generated">
            <a:extLst>
              <a:ext uri="{FF2B5EF4-FFF2-40B4-BE49-F238E27FC236}">
                <a16:creationId xmlns:a16="http://schemas.microsoft.com/office/drawing/2014/main" id="{D92C10F0-A571-4FD1-9282-735C8EE92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74" y="3805084"/>
            <a:ext cx="3943595" cy="244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3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548424" y="334297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4400" b="1" dirty="0"/>
              <a:t>Power Supply Circuit</a:t>
            </a:r>
            <a:endParaRPr sz="4400" b="1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D88488-921A-468E-9C06-497D1E1DD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24" y="1446776"/>
            <a:ext cx="7811177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72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117987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4400" b="1" dirty="0"/>
              <a:t>Block Diagram Digital Inputs</a:t>
            </a:r>
            <a:endParaRPr sz="4400" b="1" dirty="0"/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5458EA6-1ACD-4585-BDF9-85B053FAE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8" y="974907"/>
            <a:ext cx="5019060" cy="56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77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284369" y="311392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4400" b="1" dirty="0"/>
              <a:t>Digital Input Circuit</a:t>
            </a:r>
            <a:endParaRPr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B26FB-8134-41D6-AA8E-B7411833E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69" y="1364760"/>
            <a:ext cx="11491956" cy="4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13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636" y="97242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4400" b="1" dirty="0"/>
              <a:t>Digital Input Simulation</a:t>
            </a:r>
            <a:endParaRPr sz="4400" b="1" dirty="0"/>
          </a:p>
        </p:txBody>
      </p:sp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25EE58E-8126-4267-9DBA-AB9062557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1009607"/>
            <a:ext cx="11360727" cy="536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2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4400" b="1" dirty="0"/>
              <a:t>Block Diagram – Analog Inputs</a:t>
            </a:r>
            <a:endParaRPr sz="4400" b="1" dirty="0"/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E2C74A-1F3B-4C3A-A32F-F3D46FE8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8" y="763676"/>
            <a:ext cx="9655377" cy="595173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Testing Process</a:t>
            </a:r>
            <a:endParaRPr/>
          </a:p>
        </p:txBody>
      </p:sp>
      <p:sp>
        <p:nvSpPr>
          <p:cNvPr id="795" name="Google Shape;795;p97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5624700" cy="4555200"/>
          </a:xfrm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/>
              <a:t>Types of Waves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Sine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Triangle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/>
              <a:t>Voltage Levels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10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20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50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/>
              <a:t>Frequencies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1 kHz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10 kHz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253 kHz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97"/>
          <p:cNvSpPr txBox="1">
            <a:spLocks noGrp="1"/>
          </p:cNvSpPr>
          <p:nvPr>
            <p:ph type="body" idx="4294967295"/>
          </p:nvPr>
        </p:nvSpPr>
        <p:spPr>
          <a:xfrm>
            <a:off x="6567488" y="1536700"/>
            <a:ext cx="5624512" cy="4554538"/>
          </a:xfrm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/>
              <a:t>Operations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Pass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Invert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Addition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Subtraction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Differentiation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Integration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/>
              <a:t>DC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Requirements</a:t>
            </a:r>
            <a:endParaRPr/>
          </a:p>
        </p:txBody>
      </p:sp>
      <p:sp>
        <p:nvSpPr>
          <p:cNvPr id="803" name="Google Shape;803;p98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5662800" cy="4555200"/>
          </a:xfrm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Tina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u="sng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Adds data points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Exports multiple outputs in one file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Only reads tab delimited</a:t>
            </a:r>
            <a:endParaRPr dirty="0"/>
          </a:p>
        </p:txBody>
      </p:sp>
      <p:sp>
        <p:nvSpPr>
          <p:cNvPr id="804" name="Google Shape;804;p98"/>
          <p:cNvSpPr txBox="1">
            <a:spLocks noGrp="1"/>
          </p:cNvSpPr>
          <p:nvPr>
            <p:ph type="body" idx="4294967295"/>
          </p:nvPr>
        </p:nvSpPr>
        <p:spPr>
          <a:xfrm>
            <a:off x="6529388" y="1544370"/>
            <a:ext cx="5662612" cy="4554538"/>
          </a:xfrm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Microcontroller</a:t>
            </a:r>
            <a:endParaRPr b="1" u="sng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Only reads comma delimited .CSV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400" b="1" dirty="0"/>
              <a:t>Introduction - DAQ</a:t>
            </a:r>
            <a:endParaRPr sz="4400" b="1" dirty="0"/>
          </a:p>
        </p:txBody>
      </p:sp>
      <p:sp>
        <p:nvSpPr>
          <p:cNvPr id="626" name="Google Shape;626;p7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sz="2400" dirty="0"/>
              <a:t>DAQ – Data Acquisition System</a:t>
            </a:r>
            <a:endParaRPr sz="2400"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2000" dirty="0"/>
              <a:t>Measure physical signals and convert them into digital signals to view</a:t>
            </a:r>
            <a:endParaRPr sz="2000"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2000" dirty="0"/>
              <a:t>Oscilloscope – DAQ for specifically voltage signals</a:t>
            </a:r>
            <a:endParaRPr sz="2000" dirty="0"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2000"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sz="2400" dirty="0"/>
              <a:t>Problems with current DAQs</a:t>
            </a:r>
            <a:endParaRPr sz="2400"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2000" dirty="0"/>
              <a:t>Expensive</a:t>
            </a:r>
            <a:endParaRPr sz="2000"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2000" dirty="0"/>
              <a:t>Difficult to maintenance </a:t>
            </a:r>
            <a:endParaRPr sz="2000"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2000" dirty="0"/>
              <a:t>Closed system that is hard to observe</a:t>
            </a:r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Solutions</a:t>
            </a:r>
            <a:endParaRPr/>
          </a:p>
        </p:txBody>
      </p:sp>
      <p:sp>
        <p:nvSpPr>
          <p:cNvPr id="811" name="Google Shape;811;p99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5650200" cy="4555200"/>
          </a:xfrm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Macros</a:t>
            </a:r>
            <a:endParaRPr b="1" u="sng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endParaRPr lang="en-US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Separate data points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Separate data points &amp; reduce by an order of magnitude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Add &amp; remove necessary information for the microcontroller to use</a:t>
            </a:r>
            <a:endParaRPr dirty="0"/>
          </a:p>
        </p:txBody>
      </p:sp>
      <p:sp>
        <p:nvSpPr>
          <p:cNvPr id="812" name="Google Shape;812;p99"/>
          <p:cNvSpPr txBox="1">
            <a:spLocks noGrp="1"/>
          </p:cNvSpPr>
          <p:nvPr>
            <p:ph type="body" idx="4294967295"/>
          </p:nvPr>
        </p:nvSpPr>
        <p:spPr>
          <a:xfrm>
            <a:off x="6542088" y="1536700"/>
            <a:ext cx="5649912" cy="4554538"/>
          </a:xfrm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Manual</a:t>
            </a:r>
            <a:endParaRPr b="1" u="sng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endParaRPr lang="en-US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Save as tab delimited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Save as comma delimited .CSV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Importing &amp; Exporting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00"/>
          <p:cNvSpPr txBox="1">
            <a:spLocks noGrp="1"/>
          </p:cNvSpPr>
          <p:nvPr>
            <p:ph type="title"/>
          </p:nvPr>
        </p:nvSpPr>
        <p:spPr>
          <a:xfrm>
            <a:off x="415599" y="219741"/>
            <a:ext cx="11360727" cy="763676"/>
          </a:xfrm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Process</a:t>
            </a:r>
            <a:endParaRPr dirty="0"/>
          </a:p>
        </p:txBody>
      </p:sp>
      <p:sp>
        <p:nvSpPr>
          <p:cNvPr id="819" name="Google Shape;819;p10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Create or import signal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Run the simulation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Export as text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Import to Excel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Run required macro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Save results as correct file type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dirty="0"/>
              <a:t>Import to Tina</a:t>
            </a:r>
            <a:endParaRPr dirty="0"/>
          </a:p>
        </p:txBody>
      </p:sp>
      <p:pic>
        <p:nvPicPr>
          <p:cNvPr id="820" name="Google Shape;82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00" y="1357175"/>
            <a:ext cx="7173826" cy="4453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Analog Input Circuit</a:t>
            </a:r>
            <a:endParaRPr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46CB0F7-4891-41AB-AF4E-2C89AC1BA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36" y="887989"/>
            <a:ext cx="10234547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43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Voltage Select Circuit</a:t>
            </a:r>
            <a:endParaRPr dirty="0"/>
          </a:p>
        </p:txBody>
      </p:sp>
      <p:pic>
        <p:nvPicPr>
          <p:cNvPr id="4" name="Picture 3" descr="A map of a lot of text&#10;&#10;Description automatically generated">
            <a:extLst>
              <a:ext uri="{FF2B5EF4-FFF2-40B4-BE49-F238E27FC236}">
                <a16:creationId xmlns:a16="http://schemas.microsoft.com/office/drawing/2014/main" id="{A3624EDF-B104-4D73-8FF5-0B5707035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8" y="763676"/>
            <a:ext cx="11309060" cy="57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13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Channel Select Circuit</a:t>
            </a: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87AB023-514D-483C-991C-366C42432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96" y="1329309"/>
            <a:ext cx="11621729" cy="516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83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Pass and Invert Operations</a:t>
            </a:r>
            <a:endParaRPr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D84B67C-971A-4997-AC11-B1DA6B302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912" y="1342644"/>
            <a:ext cx="9350550" cy="45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82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Addition Circuit</a:t>
            </a:r>
            <a:endParaRPr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44087F0-17BA-4695-BA78-BD15C8F52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205" y="1188526"/>
            <a:ext cx="7963590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22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Subtract Circuit</a:t>
            </a:r>
            <a:endParaRPr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06C919F-DE3F-402E-9C66-D83ECDF21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703" y="1161853"/>
            <a:ext cx="7300593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28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Differentiation Circuit</a:t>
            </a:r>
            <a:endParaRPr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F5A8BBC-A12E-4CD9-A759-6D4B85059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01" y="763676"/>
            <a:ext cx="11773920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10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Differentiation Select Circuit</a:t>
            </a: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4AB3E3A-0210-4EDA-8DF8-33A7987F4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9405"/>
            <a:ext cx="12192000" cy="416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54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00"/>
            </a:pPr>
            <a:r>
              <a:rPr lang="en-US" sz="4400" b="1" dirty="0"/>
              <a:t>COVID-19 Response Plan</a:t>
            </a:r>
            <a:endParaRPr sz="4400" b="1" dirty="0"/>
          </a:p>
        </p:txBody>
      </p:sp>
      <p:sp>
        <p:nvSpPr>
          <p:cNvPr id="626" name="Google Shape;626;p72"/>
          <p:cNvSpPr txBox="1">
            <a:spLocks noGrp="1"/>
          </p:cNvSpPr>
          <p:nvPr>
            <p:ph idx="1"/>
          </p:nvPr>
        </p:nvSpPr>
        <p:spPr>
          <a:xfrm>
            <a:off x="685801" y="2142067"/>
            <a:ext cx="10131425" cy="3993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/>
            <a:r>
              <a:rPr lang="en-US" sz="2400" b="1" dirty="0"/>
              <a:t>COVID-19 shifts project from physical implementation to simulation demonstration tested for multiple different cases.</a:t>
            </a:r>
          </a:p>
          <a:p>
            <a:pPr marL="800100" lvl="1"/>
            <a:r>
              <a:rPr lang="en-US" sz="2000" dirty="0"/>
              <a:t>Two or three weeks spent on adjusting project</a:t>
            </a:r>
          </a:p>
          <a:p>
            <a:pPr marL="800100" lvl="1"/>
            <a:r>
              <a:rPr lang="en-US" sz="2000" dirty="0"/>
              <a:t>Most purchased physical components purchased became obsolete for the project demonstration</a:t>
            </a:r>
          </a:p>
          <a:p>
            <a:pPr marL="342900" indent="-342900"/>
            <a:endParaRPr lang="en-US" sz="2400" b="1" dirty="0"/>
          </a:p>
          <a:p>
            <a:pPr marL="342900" indent="-342900"/>
            <a:r>
              <a:rPr lang="en-US" sz="2400" b="1" dirty="0"/>
              <a:t>Analog section was simulated using TI TINA</a:t>
            </a:r>
          </a:p>
          <a:p>
            <a:pPr marL="800100" lvl="1"/>
            <a:r>
              <a:rPr lang="en-US" sz="2000" dirty="0"/>
              <a:t>All team member are familiar with TI TINA software</a:t>
            </a:r>
          </a:p>
          <a:p>
            <a:pPr marL="800100" lvl="1"/>
            <a:r>
              <a:rPr lang="en-US" sz="2000" dirty="0"/>
              <a:t>TINA comes with built in spice models for TI ICs</a:t>
            </a:r>
          </a:p>
        </p:txBody>
      </p:sp>
    </p:spTree>
    <p:extLst>
      <p:ext uri="{BB962C8B-B14F-4D97-AF65-F5344CB8AC3E}">
        <p14:creationId xmlns:p14="http://schemas.microsoft.com/office/powerpoint/2010/main" val="3783504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Integration Circuit</a:t>
            </a:r>
            <a:endParaRPr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272B15E-46DF-46D2-89C3-B2D584D72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30" y="1347020"/>
            <a:ext cx="10941462" cy="519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37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Integration Select Circuit</a:t>
            </a: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D78F25D-D74E-4023-99A8-F556E917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" y="1761761"/>
            <a:ext cx="12192000" cy="447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46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Operation Select Circuit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6CF5B06-B7F3-4CEA-B31A-4E08D82C1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406"/>
            <a:ext cx="12192000" cy="436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31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>
            <a:spLocks noGrp="1"/>
          </p:cNvSpPr>
          <p:nvPr>
            <p:ph type="title"/>
          </p:nvPr>
        </p:nvSpPr>
        <p:spPr>
          <a:xfrm>
            <a:off x="415598" y="0"/>
            <a:ext cx="11360727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Microcontroller Conditioning Circuit</a:t>
            </a:r>
            <a:endParaRPr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B65C28D-5C9B-4B97-88D7-EF368ABBE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" y="1470476"/>
            <a:ext cx="12192000" cy="497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1"/>
          <p:cNvSpPr txBox="1">
            <a:spLocks noGrp="1"/>
          </p:cNvSpPr>
          <p:nvPr>
            <p:ph type="title"/>
          </p:nvPr>
        </p:nvSpPr>
        <p:spPr>
          <a:xfrm>
            <a:off x="1961003" y="593367"/>
            <a:ext cx="8269941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SPECIFICATIONS - DIGITAL OPERATIONS</a:t>
            </a:r>
            <a:endParaRPr/>
          </a:p>
        </p:txBody>
      </p:sp>
      <p:sp>
        <p:nvSpPr>
          <p:cNvPr id="826" name="Google Shape;826;p101"/>
          <p:cNvSpPr txBox="1">
            <a:spLocks noGrp="1"/>
          </p:cNvSpPr>
          <p:nvPr>
            <p:ph type="body" idx="1"/>
          </p:nvPr>
        </p:nvSpPr>
        <p:spPr>
          <a:xfrm>
            <a:off x="1961007" y="1357037"/>
            <a:ext cx="8269941" cy="528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US" b="1"/>
              <a:t>NI 6501</a:t>
            </a:r>
            <a:endParaRPr b="1"/>
          </a:p>
          <a:p>
            <a:pPr marL="403433" lvl="0" indent="-330591" algn="l" rtl="0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/>
              <a:t>Uses LabVIEW to do all interactions with microcontroller</a:t>
            </a:r>
            <a:endParaRPr/>
          </a:p>
          <a:p>
            <a:pPr marL="403433" lvl="0" indent="-3305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/>
              <a:t>Digital Addition, Subtraction, Integration, Differentiation</a:t>
            </a:r>
            <a:endParaRPr/>
          </a:p>
          <a:p>
            <a:pPr marL="403433" lvl="0" indent="-3305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/>
              <a:t>Output Digital Data serially through USB</a:t>
            </a:r>
            <a:endParaRPr/>
          </a:p>
          <a:p>
            <a:pPr marL="403433" lvl="0" indent="-3305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/>
              <a:t>Uses NI-6501 due to COVID-19 causing restrictions on parts that are able to be ordered. </a:t>
            </a:r>
            <a:endParaRPr/>
          </a:p>
          <a:p>
            <a:pPr marL="403433" lvl="0" indent="-3305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/>
              <a:t>13 bit ADC at 48K samples per second</a:t>
            </a:r>
            <a:endParaRPr/>
          </a:p>
          <a:p>
            <a:pPr marL="403433" lvl="0" indent="0" algn="l" rtl="0">
              <a:lnSpc>
                <a:spcPct val="120000"/>
              </a:lnSpc>
              <a:spcBef>
                <a:spcPts val="1765"/>
              </a:spcBef>
              <a:spcAft>
                <a:spcPts val="1765"/>
              </a:spcAft>
              <a:buClr>
                <a:schemeClr val="lt1"/>
              </a:buClr>
              <a:buSzPts val="2300"/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2"/>
          <p:cNvSpPr txBox="1">
            <a:spLocks noGrp="1"/>
          </p:cNvSpPr>
          <p:nvPr>
            <p:ph type="title"/>
          </p:nvPr>
        </p:nvSpPr>
        <p:spPr>
          <a:xfrm>
            <a:off x="1961003" y="593367"/>
            <a:ext cx="8269941" cy="76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SPECIFICATIONS - DIGITAL OPERATIONS</a:t>
            </a:r>
            <a:endParaRPr/>
          </a:p>
        </p:txBody>
      </p:sp>
      <p:sp>
        <p:nvSpPr>
          <p:cNvPr id="832" name="Google Shape;832;p102"/>
          <p:cNvSpPr txBox="1">
            <a:spLocks noGrp="1"/>
          </p:cNvSpPr>
          <p:nvPr>
            <p:ph type="body" idx="1"/>
          </p:nvPr>
        </p:nvSpPr>
        <p:spPr>
          <a:xfrm>
            <a:off x="1961007" y="1357037"/>
            <a:ext cx="8269941" cy="528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US" b="1"/>
              <a:t>Display Software</a:t>
            </a:r>
            <a:endParaRPr b="1"/>
          </a:p>
          <a:p>
            <a:pPr marL="403433" lvl="0" indent="-330591" algn="l" rtl="0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/>
              <a:t>Use LabVIEW to receive digital data serially as a CSV data stream</a:t>
            </a:r>
            <a:endParaRPr/>
          </a:p>
          <a:p>
            <a:pPr marL="403433" lvl="0" indent="-33059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/>
              <a:t>Use LabVIEW to create a front panel to display results</a:t>
            </a:r>
            <a:endParaRPr/>
          </a:p>
          <a:p>
            <a:pPr marL="403433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03433" lvl="0" indent="0" algn="l" rtl="0">
              <a:lnSpc>
                <a:spcPct val="120000"/>
              </a:lnSpc>
              <a:spcBef>
                <a:spcPts val="1765"/>
              </a:spcBef>
              <a:spcAft>
                <a:spcPts val="1765"/>
              </a:spcAft>
              <a:buClr>
                <a:schemeClr val="lt1"/>
              </a:buClr>
              <a:buSzPts val="2300"/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3"/>
          <p:cNvSpPr txBox="1">
            <a:spLocks noGrp="1"/>
          </p:cNvSpPr>
          <p:nvPr>
            <p:ph type="title"/>
          </p:nvPr>
        </p:nvSpPr>
        <p:spPr>
          <a:xfrm>
            <a:off x="1961100" y="404442"/>
            <a:ext cx="82698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 DIGITAL OPERATIONS</a:t>
            </a:r>
            <a:endParaRPr/>
          </a:p>
        </p:txBody>
      </p:sp>
      <p:pic>
        <p:nvPicPr>
          <p:cNvPr id="838" name="Google Shape;838;p103"/>
          <p:cNvPicPr preferRelativeResize="0"/>
          <p:nvPr/>
        </p:nvPicPr>
        <p:blipFill rotWithShape="1">
          <a:blip r:embed="rId3">
            <a:alphaModFix/>
          </a:blip>
          <a:srcRect l="-850" r="849" b="23763"/>
          <a:stretch/>
        </p:blipFill>
        <p:spPr>
          <a:xfrm>
            <a:off x="1658788" y="1357175"/>
            <a:ext cx="8874426" cy="48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04"/>
          <p:cNvSpPr txBox="1">
            <a:spLocks noGrp="1"/>
          </p:cNvSpPr>
          <p:nvPr>
            <p:ph type="title"/>
          </p:nvPr>
        </p:nvSpPr>
        <p:spPr>
          <a:xfrm>
            <a:off x="1961003" y="593367"/>
            <a:ext cx="82698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SPECIFICATIONS - DIGITAL OPERATIONS</a:t>
            </a:r>
            <a:endParaRPr/>
          </a:p>
        </p:txBody>
      </p:sp>
      <p:sp>
        <p:nvSpPr>
          <p:cNvPr id="844" name="Google Shape;844;p104"/>
          <p:cNvSpPr txBox="1">
            <a:spLocks noGrp="1"/>
          </p:cNvSpPr>
          <p:nvPr>
            <p:ph type="body" idx="1"/>
          </p:nvPr>
        </p:nvSpPr>
        <p:spPr>
          <a:xfrm>
            <a:off x="1961007" y="1357037"/>
            <a:ext cx="8269800" cy="5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US" b="1"/>
              <a:t>Display Software Front Panel Code</a:t>
            </a:r>
            <a:endParaRPr/>
          </a:p>
          <a:p>
            <a:pPr marL="403433" lvl="0" indent="0" algn="l" rtl="0">
              <a:lnSpc>
                <a:spcPct val="120000"/>
              </a:lnSpc>
              <a:spcBef>
                <a:spcPts val="1765"/>
              </a:spcBef>
              <a:spcAft>
                <a:spcPts val="1765"/>
              </a:spcAft>
              <a:buClr>
                <a:schemeClr val="lt1"/>
              </a:buClr>
              <a:buSzPts val="2300"/>
              <a:buNone/>
            </a:pPr>
            <a:endParaRPr/>
          </a:p>
        </p:txBody>
      </p:sp>
      <p:pic>
        <p:nvPicPr>
          <p:cNvPr id="845" name="Google Shape;845;p104"/>
          <p:cNvPicPr preferRelativeResize="0"/>
          <p:nvPr/>
        </p:nvPicPr>
        <p:blipFill rotWithShape="1">
          <a:blip r:embed="rId3">
            <a:alphaModFix/>
          </a:blip>
          <a:srcRect t="17797" b="17790"/>
          <a:stretch/>
        </p:blipFill>
        <p:spPr>
          <a:xfrm>
            <a:off x="1762725" y="2135550"/>
            <a:ext cx="8874426" cy="42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05"/>
          <p:cNvSpPr txBox="1">
            <a:spLocks noGrp="1"/>
          </p:cNvSpPr>
          <p:nvPr>
            <p:ph type="title"/>
          </p:nvPr>
        </p:nvSpPr>
        <p:spPr>
          <a:xfrm>
            <a:off x="1961003" y="593367"/>
            <a:ext cx="82698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SPECIFICATIONS - DIGITAL OPERATIONS</a:t>
            </a:r>
            <a:endParaRPr/>
          </a:p>
        </p:txBody>
      </p:sp>
      <p:sp>
        <p:nvSpPr>
          <p:cNvPr id="851" name="Google Shape;851;p105"/>
          <p:cNvSpPr txBox="1">
            <a:spLocks noGrp="1"/>
          </p:cNvSpPr>
          <p:nvPr>
            <p:ph type="body" idx="1"/>
          </p:nvPr>
        </p:nvSpPr>
        <p:spPr>
          <a:xfrm>
            <a:off x="1961007" y="1357037"/>
            <a:ext cx="8269800" cy="5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US" b="1"/>
              <a:t>Read CSVs and convert to an array for dislpay</a:t>
            </a:r>
            <a:endParaRPr/>
          </a:p>
          <a:p>
            <a:pPr marL="403433" lvl="0" indent="0" algn="l" rtl="0">
              <a:lnSpc>
                <a:spcPct val="120000"/>
              </a:lnSpc>
              <a:spcBef>
                <a:spcPts val="1765"/>
              </a:spcBef>
              <a:spcAft>
                <a:spcPts val="1765"/>
              </a:spcAft>
              <a:buClr>
                <a:schemeClr val="lt1"/>
              </a:buClr>
              <a:buSzPts val="2300"/>
              <a:buNone/>
            </a:pPr>
            <a:endParaRPr/>
          </a:p>
        </p:txBody>
      </p:sp>
      <p:pic>
        <p:nvPicPr>
          <p:cNvPr id="852" name="Google Shape;852;p105"/>
          <p:cNvPicPr preferRelativeResize="0"/>
          <p:nvPr/>
        </p:nvPicPr>
        <p:blipFill rotWithShape="1">
          <a:blip r:embed="rId3">
            <a:alphaModFix/>
          </a:blip>
          <a:srcRect l="1522" r="1522"/>
          <a:stretch/>
        </p:blipFill>
        <p:spPr>
          <a:xfrm>
            <a:off x="1762725" y="2135550"/>
            <a:ext cx="8874426" cy="42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0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Digital Operations: User Interface</a:t>
            </a:r>
            <a:endParaRPr/>
          </a:p>
        </p:txBody>
      </p:sp>
      <p:sp>
        <p:nvSpPr>
          <p:cNvPr id="859" name="Google Shape;859;p10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16400" tIns="116400" rIns="116400" bIns="116400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/>
              <a:t>Uses LabView as a basic end user interface</a:t>
            </a:r>
            <a:endParaRPr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/>
              <a:t>Installation package to works on any computer Windows 7 or above.</a:t>
            </a:r>
            <a:endParaRPr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/>
              <a:t> Ability to scale voltage and time, software performs automatically </a:t>
            </a:r>
            <a:endParaRPr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/>
              <a:t>NI-6501 can read up to 24 different channels, some channels have the option to be used as a DAC</a:t>
            </a:r>
            <a:endParaRPr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US"/>
              <a:t>User or calling software can select any channel to take predefined samples of channel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00"/>
            </a:pPr>
            <a:r>
              <a:rPr lang="en-US" sz="4400" b="1" dirty="0"/>
              <a:t>COVID-19 Response Plan</a:t>
            </a:r>
            <a:endParaRPr sz="4400" b="1" dirty="0"/>
          </a:p>
        </p:txBody>
      </p:sp>
      <p:sp>
        <p:nvSpPr>
          <p:cNvPr id="626" name="Google Shape;626;p7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/>
            <a:r>
              <a:rPr lang="en-US" sz="2800" b="1" dirty="0"/>
              <a:t>Remove objectives for physical implementation and PCB design</a:t>
            </a:r>
          </a:p>
          <a:p>
            <a:pPr marL="800100" lvl="1"/>
            <a:r>
              <a:rPr lang="en-US" sz="2400" dirty="0"/>
              <a:t>PCB designs of implementation complete, but not used</a:t>
            </a:r>
          </a:p>
          <a:p>
            <a:pPr marL="800100" lvl="1"/>
            <a:r>
              <a:rPr lang="en-US" sz="2400" dirty="0"/>
              <a:t>Physical component are obsolete, but the restrictions of the components were implemented in simulation</a:t>
            </a:r>
          </a:p>
          <a:p>
            <a:pPr marL="1257300" lvl="2"/>
            <a:r>
              <a:rPr lang="en-US" sz="2000" dirty="0"/>
              <a:t>System Voltage from power supply</a:t>
            </a:r>
          </a:p>
          <a:p>
            <a:pPr marL="1257300" lvl="2"/>
            <a:r>
              <a:rPr lang="en-US" sz="2000" dirty="0"/>
              <a:t>Signal conditioning</a:t>
            </a:r>
          </a:p>
          <a:p>
            <a:pPr marL="1257300" lvl="2"/>
            <a:r>
              <a:rPr lang="en-US" sz="2000" dirty="0"/>
              <a:t>Microcontroller conditioning</a:t>
            </a:r>
          </a:p>
        </p:txBody>
      </p:sp>
    </p:spTree>
    <p:extLst>
      <p:ext uri="{BB962C8B-B14F-4D97-AF65-F5344CB8AC3E}">
        <p14:creationId xmlns:p14="http://schemas.microsoft.com/office/powerpoint/2010/main" val="2171110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7"/>
          <p:cNvSpPr txBox="1">
            <a:spLocks noGrp="1"/>
          </p:cNvSpPr>
          <p:nvPr>
            <p:ph type="title"/>
          </p:nvPr>
        </p:nvSpPr>
        <p:spPr>
          <a:xfrm>
            <a:off x="1961003" y="593367"/>
            <a:ext cx="82698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SPECIFICATIONS - DIGITAL OPERATIONS</a:t>
            </a:r>
            <a:endParaRPr/>
          </a:p>
        </p:txBody>
      </p:sp>
      <p:sp>
        <p:nvSpPr>
          <p:cNvPr id="865" name="Google Shape;865;p107"/>
          <p:cNvSpPr txBox="1">
            <a:spLocks noGrp="1"/>
          </p:cNvSpPr>
          <p:nvPr>
            <p:ph type="body" idx="1"/>
          </p:nvPr>
        </p:nvSpPr>
        <p:spPr>
          <a:xfrm>
            <a:off x="1961007" y="1357037"/>
            <a:ext cx="8269800" cy="5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US" sz="3900" b="1"/>
              <a:t> NI-6501</a:t>
            </a:r>
            <a:endParaRPr sz="3900"/>
          </a:p>
          <a:p>
            <a:pPr marL="403433" lvl="0" indent="0" algn="l" rtl="0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US"/>
              <a:t>Max sampling rate</a:t>
            </a:r>
            <a:endParaRPr/>
          </a:p>
          <a:p>
            <a:pPr marL="403433" lvl="0" indent="0" algn="l" rtl="0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US"/>
              <a:t>48,000 Samples</a:t>
            </a:r>
            <a:endParaRPr/>
          </a:p>
          <a:p>
            <a:pPr marL="403433" lvl="0" indent="0" algn="l" rtl="0">
              <a:lnSpc>
                <a:spcPct val="120000"/>
              </a:lnSpc>
              <a:spcBef>
                <a:spcPts val="1765"/>
              </a:spcBef>
              <a:spcAft>
                <a:spcPts val="1765"/>
              </a:spcAft>
              <a:buClr>
                <a:schemeClr val="lt1"/>
              </a:buClr>
              <a:buSzPts val="2300"/>
              <a:buNone/>
            </a:pPr>
            <a:r>
              <a:rPr lang="en-US"/>
              <a:t>per second</a:t>
            </a:r>
            <a:endParaRPr/>
          </a:p>
        </p:txBody>
      </p:sp>
      <p:pic>
        <p:nvPicPr>
          <p:cNvPr id="866" name="Google Shape;86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175" y="1541300"/>
            <a:ext cx="4193425" cy="41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8"/>
          <p:cNvSpPr txBox="1">
            <a:spLocks noGrp="1"/>
          </p:cNvSpPr>
          <p:nvPr>
            <p:ph type="title"/>
          </p:nvPr>
        </p:nvSpPr>
        <p:spPr>
          <a:xfrm>
            <a:off x="1961003" y="593367"/>
            <a:ext cx="82698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SPECIFICATIONS - DIGITAL OPERATIONS</a:t>
            </a:r>
            <a:endParaRPr/>
          </a:p>
        </p:txBody>
      </p:sp>
      <p:sp>
        <p:nvSpPr>
          <p:cNvPr id="872" name="Google Shape;872;p108"/>
          <p:cNvSpPr txBox="1">
            <a:spLocks noGrp="1"/>
          </p:cNvSpPr>
          <p:nvPr>
            <p:ph type="body" idx="1"/>
          </p:nvPr>
        </p:nvSpPr>
        <p:spPr>
          <a:xfrm>
            <a:off x="1961007" y="1357037"/>
            <a:ext cx="8269800" cy="5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700" tIns="102700" rIns="102700" bIns="102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765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US" b="1"/>
              <a:t>LabView DAQmx - Acquire Waveform</a:t>
            </a:r>
            <a:r>
              <a:rPr lang="en-US"/>
              <a:t> </a:t>
            </a:r>
            <a:endParaRPr/>
          </a:p>
          <a:p>
            <a:pPr marL="403433" lvl="0" indent="0" algn="l" rtl="0">
              <a:lnSpc>
                <a:spcPct val="120000"/>
              </a:lnSpc>
              <a:spcBef>
                <a:spcPts val="1765"/>
              </a:spcBef>
              <a:spcAft>
                <a:spcPts val="1765"/>
              </a:spcAft>
              <a:buClr>
                <a:schemeClr val="lt1"/>
              </a:buClr>
              <a:buSzPts val="2300"/>
              <a:buNone/>
            </a:pPr>
            <a:endParaRPr/>
          </a:p>
        </p:txBody>
      </p:sp>
      <p:pic>
        <p:nvPicPr>
          <p:cNvPr id="873" name="Google Shape;87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325" y="2245232"/>
            <a:ext cx="8269800" cy="4154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00"/>
            </a:pPr>
            <a:r>
              <a:rPr lang="en-US" sz="4400" b="1" dirty="0"/>
              <a:t>COVID-19 Response Plan</a:t>
            </a:r>
            <a:br>
              <a:rPr lang="en-US" dirty="0"/>
            </a:br>
            <a:endParaRPr dirty="0"/>
          </a:p>
        </p:txBody>
      </p:sp>
      <p:sp>
        <p:nvSpPr>
          <p:cNvPr id="626" name="Google Shape;626;p7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/>
            <a:r>
              <a:rPr lang="en-US" sz="2800" b="1" dirty="0"/>
              <a:t>New objectives to convert analog system to circuit simulation</a:t>
            </a:r>
          </a:p>
          <a:p>
            <a:pPr marL="800100" lvl="1">
              <a:buFont typeface="+mj-lt"/>
              <a:buAutoNum type="arabicPeriod"/>
            </a:pPr>
            <a:r>
              <a:rPr lang="en-US" sz="2400" dirty="0"/>
              <a:t>Develop TINA circuits for all designed circuits</a:t>
            </a:r>
          </a:p>
          <a:p>
            <a:pPr marL="800100" lvl="1">
              <a:buFont typeface="+mj-lt"/>
              <a:buAutoNum type="arabicPeriod"/>
            </a:pPr>
            <a:r>
              <a:rPr lang="en-US" sz="2400" dirty="0"/>
              <a:t>Verify the operation of all TINA circuits through simulation</a:t>
            </a:r>
          </a:p>
          <a:p>
            <a:pPr marL="800100" lvl="1">
              <a:buFont typeface="+mj-lt"/>
              <a:buAutoNum type="arabicPeriod"/>
            </a:pPr>
            <a:r>
              <a:rPr lang="en-US" sz="2400" dirty="0"/>
              <a:t>Link TINA circuits to create simulation flow </a:t>
            </a:r>
          </a:p>
          <a:p>
            <a:pPr marL="1257300" lvl="2"/>
            <a:r>
              <a:rPr lang="en-US" sz="2000" dirty="0"/>
              <a:t>Export/import to transfer signals between circuits</a:t>
            </a:r>
          </a:p>
          <a:p>
            <a:pPr marL="1257300" lvl="2"/>
            <a:r>
              <a:rPr lang="en-US" sz="2000" dirty="0"/>
              <a:t>Excel Macro developed to format data for import</a:t>
            </a:r>
          </a:p>
          <a:p>
            <a:pPr marL="1257300" lvl="2"/>
            <a:r>
              <a:rPr lang="en-US" sz="2000" dirty="0"/>
              <a:t>Establish communication protocol to export data in TINA to be read in LABVIEW</a:t>
            </a:r>
            <a:endParaRPr lang="en-US" sz="2000" b="1" dirty="0"/>
          </a:p>
          <a:p>
            <a:pPr marL="800100" lvl="1">
              <a:buFont typeface="+mj-lt"/>
              <a:buAutoNum type="arabicPeriod"/>
            </a:pPr>
            <a:r>
              <a:rPr lang="en-US" sz="2400" dirty="0"/>
              <a:t>Develop demonstration videos of the DAQ system</a:t>
            </a:r>
          </a:p>
        </p:txBody>
      </p:sp>
    </p:spTree>
    <p:extLst>
      <p:ext uri="{BB962C8B-B14F-4D97-AF65-F5344CB8AC3E}">
        <p14:creationId xmlns:p14="http://schemas.microsoft.com/office/powerpoint/2010/main" val="2371067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76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00"/>
            </a:pPr>
            <a:r>
              <a:rPr lang="en-US" sz="4400" b="1" dirty="0"/>
              <a:t>Communication Protocol</a:t>
            </a:r>
            <a:endParaRPr sz="4400" b="1" dirty="0"/>
          </a:p>
        </p:txBody>
      </p:sp>
      <p:sp>
        <p:nvSpPr>
          <p:cNvPr id="626" name="Google Shape;626;p72"/>
          <p:cNvSpPr txBox="1">
            <a:spLocks noGrp="1"/>
          </p:cNvSpPr>
          <p:nvPr>
            <p:ph idx="1"/>
          </p:nvPr>
        </p:nvSpPr>
        <p:spPr>
          <a:xfrm>
            <a:off x="1103312" y="1229032"/>
            <a:ext cx="8946541" cy="501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/>
            <a:r>
              <a:rPr lang="en-US" sz="2000" dirty="0"/>
              <a:t>Developed and agreed upon by the analog section and the digital section to communicate the signal in the analog section to the digital section.</a:t>
            </a:r>
          </a:p>
          <a:p>
            <a:pPr marL="0" lvl="0" indent="0">
              <a:spcBef>
                <a:spcPts val="0"/>
              </a:spcBef>
              <a:buSzPts val="2300"/>
              <a:buNone/>
            </a:pPr>
            <a:endParaRPr lang="en-US" sz="2000" dirty="0"/>
          </a:p>
          <a:p>
            <a:pPr marL="342900" indent="-342900"/>
            <a:r>
              <a:rPr lang="en-US" sz="2000" dirty="0"/>
              <a:t>The signal from the analog section in TINA was exported and read by the digital system as a CSV. The first three lines contained system information about the signal and the remaining lines contained data.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endParaRPr lang="en-US" dirty="0"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D4EF8E-9BE8-42EC-A5DD-FA4BAD53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877" y="3758777"/>
            <a:ext cx="6745024" cy="254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51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400" b="1" dirty="0"/>
              <a:t>Analog Specifications</a:t>
            </a:r>
            <a:endParaRPr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823DF62-270C-4DE9-9C54-4CBB5D4AD3F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85801" y="1338262"/>
                <a:ext cx="10463980" cy="2240680"/>
              </a:xfrm>
            </p:spPr>
            <p:txBody>
              <a:bodyPr/>
              <a:lstStyle/>
              <a:p>
                <a:pPr marL="342900" lvl="0" indent="-342900">
                  <a:spcAft>
                    <a:spcPts val="0"/>
                  </a:spcAft>
                  <a:buSzPts val="1600"/>
                  <a:buChar char="►"/>
                </a:pPr>
                <a:r>
                  <a:rPr lang="en-US" dirty="0"/>
                  <a:t>System Voltage: 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</a:rPr>
                      <m:t>±12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based on purchased power supply</a:t>
                </a:r>
              </a:p>
              <a:p>
                <a:pPr marL="342900" lvl="0" indent="-342900">
                  <a:spcAft>
                    <a:spcPts val="0"/>
                  </a:spcAft>
                  <a:buSzPts val="1600"/>
                  <a:buChar char="►"/>
                </a:pPr>
                <a:r>
                  <a:rPr lang="en-US" dirty="0"/>
                  <a:t>Maximum Frequency: 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dirty="0"/>
              </a:p>
              <a:p>
                <a:pPr marL="342900" lvl="0" indent="-342900">
                  <a:spcAft>
                    <a:spcPts val="0"/>
                  </a:spcAft>
                  <a:buSzPts val="1600"/>
                  <a:buChar char="►"/>
                </a:pPr>
                <a:r>
                  <a:rPr lang="en-US" dirty="0"/>
                  <a:t>Composed of multiple simple individual TINA circuit files</a:t>
                </a:r>
              </a:p>
              <a:p>
                <a:pPr marL="800100" lvl="1" indent="-342900">
                  <a:buSzPts val="1600"/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Easier to comprehend each circuit in the system</a:t>
                </a:r>
              </a:p>
              <a:p>
                <a:pPr marL="800100" lvl="1" indent="-342900">
                  <a:buSzPts val="1600"/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Reduced simulation time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823DF62-270C-4DE9-9C54-4CBB5D4AD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1" y="1338262"/>
                <a:ext cx="10463980" cy="2240680"/>
              </a:xfrm>
              <a:blipFill>
                <a:blip r:embed="rId3"/>
                <a:stretch>
                  <a:fillRect l="-233" t="-2180" b="-6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6" name="Google Shape;626;p72"/>
              <p:cNvSpPr txBox="1">
                <a:spLocks noGrp="1"/>
              </p:cNvSpPr>
              <p:nvPr>
                <p:ph sz="half" idx="2"/>
              </p:nvPr>
            </p:nvSpPr>
            <p:spPr>
              <a:xfrm>
                <a:off x="6096000" y="3681363"/>
                <a:ext cx="4996923" cy="2920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900" lvl="0" indent="-342900">
                  <a:spcAft>
                    <a:spcPts val="0"/>
                  </a:spcAft>
                  <a:buSzPts val="1600"/>
                  <a:buChar char="►"/>
                </a:pPr>
                <a:r>
                  <a:rPr lang="en-US" sz="2800" dirty="0"/>
                  <a:t>4 Digital Input Probes: </a:t>
                </a:r>
                <a14:m>
                  <m:oMath xmlns:m="http://schemas.openxmlformats.org/officeDocument/2006/math">
                    <m:r>
                      <a:rPr lang="en-US" sz="2800" i="0">
                        <a:latin typeface="Cambria Math" panose="02040503050406030204" pitchFamily="18" charset="0"/>
                      </a:rPr>
                      <m:t>±50</m:t>
                    </m:r>
                    <m:r>
                      <m:rPr>
                        <m:sty m:val="p"/>
                      </m:rPr>
                      <a:rPr lang="en-US" sz="2800" i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US" sz="2800" dirty="0"/>
              </a:p>
              <a:p>
                <a:pPr marL="800100" lvl="1" indent="-342900">
                  <a:buSzPts val="1600"/>
                </a:pPr>
                <a:r>
                  <a:rPr lang="en-US" sz="2400" dirty="0"/>
                  <a:t>Regulates Voltage to logic voltages</a:t>
                </a:r>
              </a:p>
              <a:p>
                <a:pPr marL="1257300" lvl="2" indent="-342900">
                  <a:buSzPts val="1600"/>
                </a:pPr>
                <a:r>
                  <a:rPr lang="en-US" sz="2000" dirty="0"/>
                  <a:t>Logic 1: 3.3V</a:t>
                </a:r>
              </a:p>
              <a:p>
                <a:pPr marL="1257300" lvl="2" indent="-342900">
                  <a:buSzPts val="1600"/>
                </a:pPr>
                <a:r>
                  <a:rPr lang="en-US" sz="2000" dirty="0"/>
                  <a:t>Logic 0: 0V</a:t>
                </a:r>
                <a:endParaRPr lang="en-US" dirty="0"/>
              </a:p>
              <a:p>
                <a:pPr marL="742950" lvl="1" indent="-194309" algn="l" rtl="0">
                  <a:spcBef>
                    <a:spcPts val="1000"/>
                  </a:spcBef>
                  <a:spcAft>
                    <a:spcPts val="0"/>
                  </a:spcAft>
                  <a:buSzPts val="144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26" name="Google Shape;626;p7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96000" y="3681363"/>
                <a:ext cx="4996923" cy="2920998"/>
              </a:xfrm>
              <a:prstGeom prst="rect">
                <a:avLst/>
              </a:prstGeom>
              <a:blipFill>
                <a:blip r:embed="rId4"/>
                <a:stretch>
                  <a:fillRect l="-488" t="-20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654F731-92C5-4A9B-9D90-95EABD4462BD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97732" y="3681363"/>
                <a:ext cx="5398268" cy="2920998"/>
              </a:xfrm>
            </p:spPr>
            <p:txBody>
              <a:bodyPr>
                <a:normAutofit lnSpcReduction="10000"/>
              </a:bodyPr>
              <a:lstStyle/>
              <a:p>
                <a:pPr marL="342900" lvl="0" indent="-342900">
                  <a:spcAft>
                    <a:spcPts val="0"/>
                  </a:spcAft>
                  <a:buSzPts val="1600"/>
                  <a:buChar char="►"/>
                </a:pPr>
                <a:r>
                  <a:rPr lang="en-US" sz="2800" dirty="0"/>
                  <a:t>4 Analog Input Probes: </a:t>
                </a:r>
                <a14:m>
                  <m:oMath xmlns:m="http://schemas.openxmlformats.org/officeDocument/2006/math">
                    <m:r>
                      <a:rPr lang="en-US" sz="2800" i="0">
                        <a:latin typeface="Cambria Math" panose="02040503050406030204" pitchFamily="18" charset="0"/>
                      </a:rPr>
                      <m:t>±50</m:t>
                    </m:r>
                    <m:r>
                      <m:rPr>
                        <m:sty m:val="p"/>
                      </m:rPr>
                      <a:rPr lang="en-US" sz="2800" i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US" sz="2800" dirty="0"/>
              </a:p>
              <a:p>
                <a:pPr marL="800100" lvl="1" indent="-342900">
                  <a:buSzPts val="1600"/>
                </a:pPr>
                <a:r>
                  <a:rPr lang="en-US" sz="2400" dirty="0"/>
                  <a:t>3 Voltage Division Options: 	   1:5, 1:10, 1:20</a:t>
                </a:r>
              </a:p>
              <a:p>
                <a:pPr marL="800100" lvl="1" indent="-342900">
                  <a:buSzPts val="1600"/>
                </a:pPr>
                <a:r>
                  <a:rPr lang="en-US" sz="2400" dirty="0"/>
                  <a:t>Operates on 2 selected probes: Channel 1 and Channel 2</a:t>
                </a:r>
              </a:p>
              <a:p>
                <a:pPr marL="1257300" lvl="2" indent="-342900">
                  <a:buSzPts val="1600"/>
                </a:pPr>
                <a:r>
                  <a:rPr lang="en-US" sz="2000" dirty="0"/>
                  <a:t>Channel 1 is the primary probe </a:t>
                </a:r>
              </a:p>
              <a:p>
                <a:pPr marL="1257300" lvl="2" indent="-342900">
                  <a:buSzPts val="1600"/>
                </a:pPr>
                <a:r>
                  <a:rPr lang="en-US" sz="2000" dirty="0"/>
                  <a:t>Channel 2 is the auxiliary probe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654F731-92C5-4A9B-9D90-95EABD446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97732" y="3681363"/>
                <a:ext cx="5398268" cy="2920998"/>
              </a:xfrm>
              <a:blipFill>
                <a:blip r:embed="rId5"/>
                <a:stretch>
                  <a:fillRect l="-451" t="-3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2893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76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400" b="1" dirty="0"/>
              <a:t>Analog Components</a:t>
            </a:r>
            <a:endParaRPr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6" name="Google Shape;626;p7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1103312" y="1229032"/>
                <a:ext cx="8946541" cy="54175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15742" indent="-342900"/>
                <a:r>
                  <a:rPr lang="en-US" sz="2400" b="1" dirty="0"/>
                  <a:t>Linear Power Supply HBB15 – 1.5 - AG</a:t>
                </a:r>
                <a:r>
                  <a:rPr lang="en-US" sz="2400" dirty="0"/>
                  <a:t> </a:t>
                </a:r>
              </a:p>
              <a:p>
                <a:pPr marL="872942" lvl="1" indent="-342900"/>
                <a:r>
                  <a:rPr lang="en-US" sz="2000" dirty="0"/>
                  <a:t>System Voltage </a:t>
                </a:r>
                <a14:m>
                  <m:oMath xmlns:m="http://schemas.openxmlformats.org/officeDocument/2006/math">
                    <m:r>
                      <a:rPr lang="en-US" sz="2000" i="0" smtClean="0">
                        <a:latin typeface="Cambria Math" panose="02040503050406030204" pitchFamily="18" charset="0"/>
                      </a:rPr>
                      <m:t>±12</m:t>
                    </m:r>
                    <m:r>
                      <m:rPr>
                        <m:sty m:val="p"/>
                      </m:rPr>
                      <a:rPr lang="en-US" sz="200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000" dirty="0"/>
                  <a:t> DC with small ripple</a:t>
                </a:r>
              </a:p>
              <a:p>
                <a:pPr marL="872942" lvl="1" indent="-342900"/>
                <a:r>
                  <a:rPr lang="en-US" sz="2000" dirty="0"/>
                  <a:t>Maximum current: 1.7A</a:t>
                </a:r>
              </a:p>
              <a:p>
                <a:pPr marL="872942" lvl="1" indent="-342900"/>
                <a:r>
                  <a:rPr lang="en-US" sz="2000" dirty="0"/>
                  <a:t>Maximum Power : 40W</a:t>
                </a:r>
              </a:p>
              <a:p>
                <a:pPr marL="415742" indent="-342900"/>
                <a:r>
                  <a:rPr lang="en-US" sz="2400" b="1" dirty="0"/>
                  <a:t>Operational Amplifier: LM318</a:t>
                </a:r>
                <a:r>
                  <a:rPr lang="en-US" sz="2400" dirty="0"/>
                  <a:t> </a:t>
                </a:r>
              </a:p>
              <a:p>
                <a:pPr marL="872942" lvl="1" indent="-342900"/>
                <a:r>
                  <a:rPr lang="en-US" sz="2000" dirty="0"/>
                  <a:t>Used for all operational amplifier circuits</a:t>
                </a:r>
              </a:p>
              <a:p>
                <a:pPr marL="872942" lvl="1" indent="-342900"/>
                <a:r>
                  <a:rPr lang="en-US" sz="2000" dirty="0"/>
                  <a:t>Texas Instruments IC included in TINA</a:t>
                </a:r>
              </a:p>
              <a:p>
                <a:pPr marL="872942" lvl="1" indent="-342900"/>
                <a:r>
                  <a:rPr lang="en-US" sz="2000" dirty="0"/>
                  <a:t>Bandwidth: 15 MHz</a:t>
                </a:r>
              </a:p>
              <a:p>
                <a:pPr marL="415742" indent="-342900"/>
                <a:r>
                  <a:rPr lang="en-US" sz="2400" b="1" dirty="0"/>
                  <a:t>Analog Multiplexer: DG408</a:t>
                </a:r>
                <a:endParaRPr lang="en-US" sz="2400" dirty="0"/>
              </a:p>
              <a:p>
                <a:pPr marL="872942" lvl="1" indent="-342900"/>
                <a:r>
                  <a:rPr lang="en-US" sz="2000" dirty="0"/>
                  <a:t>8:1 Analog multiplexer used for selecting signals</a:t>
                </a:r>
              </a:p>
              <a:p>
                <a:pPr marL="872942" lvl="1" indent="-342900"/>
                <a:r>
                  <a:rPr lang="en-US" sz="2000" dirty="0"/>
                  <a:t>Break before make switching</a:t>
                </a:r>
              </a:p>
              <a:p>
                <a:pPr marL="872942" lvl="1" indent="-342900"/>
                <a:r>
                  <a:rPr lang="en-US" sz="2000" dirty="0"/>
                  <a:t>Switch time: &lt;250ns</a:t>
                </a:r>
              </a:p>
              <a:p>
                <a:pPr marL="0" lvl="0" indent="0">
                  <a:spcBef>
                    <a:spcPts val="0"/>
                  </a:spcBef>
                  <a:buSzPts val="2300"/>
                  <a:buNone/>
                </a:pPr>
                <a:endParaRPr lang="en-US" b="1" dirty="0"/>
              </a:p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Char char="►"/>
                </a:pPr>
                <a:endParaRPr lang="en-US" dirty="0"/>
              </a:p>
              <a:p>
                <a:pPr marL="742950" lvl="1" indent="-194309" algn="l" rtl="0">
                  <a:spcBef>
                    <a:spcPts val="1000"/>
                  </a:spcBef>
                  <a:spcAft>
                    <a:spcPts val="0"/>
                  </a:spcAft>
                  <a:buSzPts val="144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26" name="Google Shape;626;p7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229032"/>
                <a:ext cx="8946541" cy="5417574"/>
              </a:xfrm>
              <a:prstGeom prst="rect">
                <a:avLst/>
              </a:prstGeom>
              <a:blipFill>
                <a:blip r:embed="rId3"/>
                <a:stretch>
                  <a:fillRect l="-136" t="-901" b="-4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934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776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200"/>
            </a:pPr>
            <a:r>
              <a:rPr lang="en-US" sz="4000" b="1" dirty="0"/>
              <a:t>Analog Section Design Changes</a:t>
            </a:r>
            <a:endParaRPr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6" name="Google Shape;626;p7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1103312" y="1229032"/>
                <a:ext cx="8946541" cy="5019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900" indent="-342900"/>
                <a:r>
                  <a:rPr lang="en-US" sz="2400" b="1" dirty="0"/>
                  <a:t>Analog Input voltage Changed</a:t>
                </a:r>
              </a:p>
              <a:p>
                <a:pPr marL="800100" lvl="1"/>
                <a:r>
                  <a:rPr lang="en-US" sz="2000" dirty="0"/>
                  <a:t>Analog Input voltage changed from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±100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±50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US" sz="2000" b="0" dirty="0"/>
              </a:p>
              <a:p>
                <a:pPr marL="800100" lvl="1"/>
                <a:r>
                  <a:rPr lang="en-US" sz="2000" dirty="0"/>
                  <a:t>Reduced to match system voltage limits with 1:5 Probe</a:t>
                </a:r>
              </a:p>
              <a:p>
                <a:pPr marL="800100" lvl="1"/>
                <a:r>
                  <a:rPr lang="en-US" sz="2000" dirty="0"/>
                  <a:t>Alternative was to increase system voltage with new power supply</a:t>
                </a:r>
              </a:p>
              <a:p>
                <a:pPr marL="342900" indent="-342900"/>
                <a:r>
                  <a:rPr lang="en-US" sz="2400" b="1" dirty="0"/>
                  <a:t>FFT Equalizer Operation Removed</a:t>
                </a:r>
              </a:p>
              <a:p>
                <a:pPr marL="800100" lvl="1"/>
                <a:r>
                  <a:rPr lang="en-US" sz="2000" dirty="0"/>
                  <a:t>The operation was designed to split the signal into multiple frequency bands to observe the different frequency components of a signal. The gain of the different bands could be changed to increase certain frequencies while attenuating other frequencies.</a:t>
                </a:r>
              </a:p>
              <a:p>
                <a:pPr marL="800100" lvl="1"/>
                <a:r>
                  <a:rPr lang="en-US" sz="2000" dirty="0"/>
                  <a:t>The equalizer operation was removed due to time constraints due to the change in the project design and COVID-19.</a:t>
                </a:r>
              </a:p>
              <a:p>
                <a:pPr marL="800100" lvl="1"/>
                <a:r>
                  <a:rPr lang="en-US" sz="2000" dirty="0"/>
                  <a:t>The aspects of the equalizer design were implemented in the differentiation and integration equalizers.</a:t>
                </a:r>
              </a:p>
              <a:p>
                <a:pPr marL="742950" lvl="1" indent="-194309" algn="l" rtl="0">
                  <a:spcBef>
                    <a:spcPts val="1000"/>
                  </a:spcBef>
                  <a:spcAft>
                    <a:spcPts val="0"/>
                  </a:spcAft>
                  <a:buSzPts val="144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26" name="Google Shape;626;p7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229032"/>
                <a:ext cx="8946541" cy="5019367"/>
              </a:xfrm>
              <a:prstGeom prst="rect">
                <a:avLst/>
              </a:prstGeom>
              <a:blipFill>
                <a:blip r:embed="rId3"/>
                <a:stretch>
                  <a:fillRect l="-954" t="-972" r="-272" b="-31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471034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4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1194</Words>
  <Application>Microsoft Office PowerPoint</Application>
  <PresentationFormat>Widescreen</PresentationFormat>
  <Paragraphs>277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Century Gothic</vt:lpstr>
      <vt:lpstr>Arial</vt:lpstr>
      <vt:lpstr>Wingdings 3</vt:lpstr>
      <vt:lpstr>Calibri</vt:lpstr>
      <vt:lpstr>Rockwell</vt:lpstr>
      <vt:lpstr>Cambria Math</vt:lpstr>
      <vt:lpstr>Twentieth Century</vt:lpstr>
      <vt:lpstr>Bookman Old Style</vt:lpstr>
      <vt:lpstr>Calibri Light</vt:lpstr>
      <vt:lpstr>Garamond</vt:lpstr>
      <vt:lpstr>Circuit</vt:lpstr>
      <vt:lpstr>1_Ion</vt:lpstr>
      <vt:lpstr>Celestial</vt:lpstr>
      <vt:lpstr>Damask</vt:lpstr>
      <vt:lpstr>Senior Design Project Summary Slide</vt:lpstr>
      <vt:lpstr>Introduction - DAQ</vt:lpstr>
      <vt:lpstr>COVID-19 Response Plan</vt:lpstr>
      <vt:lpstr>COVID-19 Response Plan</vt:lpstr>
      <vt:lpstr>COVID-19 Response Plan </vt:lpstr>
      <vt:lpstr>Communication Protocol</vt:lpstr>
      <vt:lpstr>Analog Specifications</vt:lpstr>
      <vt:lpstr>Analog Components</vt:lpstr>
      <vt:lpstr>Analog Section Design Changes</vt:lpstr>
      <vt:lpstr>Analog Section Design Changes</vt:lpstr>
      <vt:lpstr>Limitations of Circuit Simulation Design</vt:lpstr>
      <vt:lpstr>Limitations of Circuit Simulation Design</vt:lpstr>
      <vt:lpstr>Power Supply Circuit</vt:lpstr>
      <vt:lpstr>Block Diagram Digital Inputs</vt:lpstr>
      <vt:lpstr>Digital Input Circuit</vt:lpstr>
      <vt:lpstr>Digital Input Simulation</vt:lpstr>
      <vt:lpstr>Block Diagram – Analog Inputs</vt:lpstr>
      <vt:lpstr>Testing Process</vt:lpstr>
      <vt:lpstr>Requirements</vt:lpstr>
      <vt:lpstr>Solutions</vt:lpstr>
      <vt:lpstr>The Process</vt:lpstr>
      <vt:lpstr>Analog Input Circuit</vt:lpstr>
      <vt:lpstr>Voltage Select Circuit</vt:lpstr>
      <vt:lpstr>Channel Select Circuit</vt:lpstr>
      <vt:lpstr>Pass and Invert Operations</vt:lpstr>
      <vt:lpstr>Addition Circuit</vt:lpstr>
      <vt:lpstr>Subtract Circuit</vt:lpstr>
      <vt:lpstr>Differentiation Circuit</vt:lpstr>
      <vt:lpstr>Differentiation Select Circuit</vt:lpstr>
      <vt:lpstr>Integration Circuit</vt:lpstr>
      <vt:lpstr>Integration Select Circuit</vt:lpstr>
      <vt:lpstr>Operation Select Circuit</vt:lpstr>
      <vt:lpstr>Microcontroller Conditioning Circuit</vt:lpstr>
      <vt:lpstr>SPECIFICATIONS - DIGITAL OPERATIONS</vt:lpstr>
      <vt:lpstr>SPECIFICATIONS - DIGITAL OPERATIONS</vt:lpstr>
      <vt:lpstr> DIGITAL OPERATIONS</vt:lpstr>
      <vt:lpstr>SPECIFICATIONS - DIGITAL OPERATIONS</vt:lpstr>
      <vt:lpstr>SPECIFICATIONS - DIGITAL OPERATIONS</vt:lpstr>
      <vt:lpstr>Digital Operations: User Interface</vt:lpstr>
      <vt:lpstr>SPECIFICATIONS - DIGITAL OPERATIONS</vt:lpstr>
      <vt:lpstr>SPECIFICATIONS - DIGITAL OPERATIONS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Discord of DAQ Dissection</dc:title>
  <dc:creator>Justin Chau</dc:creator>
  <cp:lastModifiedBy>Justin Chau</cp:lastModifiedBy>
  <cp:revision>5</cp:revision>
  <dcterms:modified xsi:type="dcterms:W3CDTF">2020-07-08T19:07:33Z</dcterms:modified>
</cp:coreProperties>
</file>